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18"/>
  </p:normalViewPr>
  <p:slideViewPr>
    <p:cSldViewPr>
      <p:cViewPr>
        <p:scale>
          <a:sx n="108" d="100"/>
          <a:sy n="108" d="100"/>
        </p:scale>
        <p:origin x="152" y="-33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5/9/24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jpg"/><Relationship Id="rId18" Type="http://schemas.openxmlformats.org/officeDocument/2006/relationships/image" Target="../media/image15.jpg"/><Relationship Id="rId3" Type="http://schemas.openxmlformats.org/officeDocument/2006/relationships/image" Target="../media/image1.jpeg"/><Relationship Id="rId21" Type="http://schemas.openxmlformats.org/officeDocument/2006/relationships/image" Target="../media/image18.jpeg"/><Relationship Id="rId7" Type="http://schemas.openxmlformats.org/officeDocument/2006/relationships/image" Target="../media/image5.jpeg"/><Relationship Id="rId12" Type="http://schemas.openxmlformats.org/officeDocument/2006/relationships/image" Target="../media/image9.jpeg"/><Relationship Id="rId17" Type="http://schemas.openxmlformats.org/officeDocument/2006/relationships/image" Target="../media/image14.jpg"/><Relationship Id="rId25" Type="http://schemas.openxmlformats.org/officeDocument/2006/relationships/image" Target="../media/image22.jpe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jpeg"/><Relationship Id="rId24" Type="http://schemas.openxmlformats.org/officeDocument/2006/relationships/image" Target="../media/image21.jpe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20.jpeg"/><Relationship Id="rId10" Type="http://schemas.openxmlformats.org/officeDocument/2006/relationships/image" Target="../media/image7.jpeg"/><Relationship Id="rId19" Type="http://schemas.openxmlformats.org/officeDocument/2006/relationships/image" Target="../media/image16.png"/><Relationship Id="rId4" Type="http://schemas.openxmlformats.org/officeDocument/2006/relationships/image" Target="../media/image2.jpg"/><Relationship Id="rId9" Type="http://schemas.microsoft.com/office/2007/relationships/hdphoto" Target="../media/hdphoto1.wdp"/><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panose="02000503020000020003" pitchFamily="2" charset="0"/>
            </a:endParaRPr>
          </a:p>
        </p:txBody>
      </p:sp>
      <p:sp>
        <p:nvSpPr>
          <p:cNvPr id="2" name="TextBox 1"/>
          <p:cNvSpPr txBox="1"/>
          <p:nvPr/>
        </p:nvSpPr>
        <p:spPr>
          <a:xfrm>
            <a:off x="6039188" y="520700"/>
            <a:ext cx="18043525" cy="3279359"/>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panose="02000503020000020003" pitchFamily="2" charset="0"/>
                <a:cs typeface="Arial Black" pitchFamily="18" charset="0"/>
              </a:rPr>
              <a:t>Ring Imaging</a:t>
            </a:r>
          </a:p>
          <a:p>
            <a:pPr algn="ctr">
              <a:lnSpc>
                <a:spcPts val="8400"/>
              </a:lnSpc>
              <a:tabLst>
                <a:tab pos="3644900" algn="l"/>
                <a:tab pos="7785100" algn="l"/>
                <a:tab pos="8255000" algn="l"/>
              </a:tabLst>
            </a:pPr>
            <a:r>
              <a:rPr lang="en-US" altLang="zh-CN" sz="8800" b="1" dirty="0">
                <a:solidFill>
                  <a:srgbClr val="FFFFFF"/>
                </a:solidFill>
                <a:latin typeface="Avenir" panose="02000503020000020003" pitchFamily="2" charset="0"/>
                <a:cs typeface="Arial Black" pitchFamily="18" charset="0"/>
              </a:rPr>
              <a:t>Cherenkov (RICH)</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Thomas</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Jefferson</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National</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rgbClr val="FFFFFF"/>
                </a:solidFill>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solidFill>
                  <a:srgbClr val="FFFFFF"/>
                </a:solidFill>
                <a:latin typeface="Avenir"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What </a:t>
              </a:r>
              <a:r>
                <a:rPr lang="en-US" altLang="zh-CN" sz="3600" b="1">
                  <a:latin typeface="Avenir" panose="02000503020000020003" pitchFamily="2" charset="0"/>
                </a:rPr>
                <a:t>is it?</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Avenir" panose="02000503020000020003" pitchFamily="2" charset="0"/>
                </a:rPr>
                <a:t>Tech Specs</a:t>
              </a:r>
              <a:endParaRPr lang="zh-CN" altLang="en-US" sz="4000"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970040"/>
            <a:chOff x="273050" y="4880131"/>
            <a:chExt cx="9317958" cy="15970040"/>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RICH In Action</a:t>
              </a:r>
              <a:endParaRPr lang="zh-CN" altLang="en-US" sz="3600"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22407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3658692" y="39553394"/>
            <a:ext cx="6474387" cy="3107382"/>
            <a:chOff x="261871" y="4559785"/>
            <a:chExt cx="9329137" cy="4342913"/>
          </a:xfrm>
        </p:grpSpPr>
        <p:sp>
          <p:nvSpPr>
            <p:cNvPr id="79" name="Freeform 3">
              <a:extLst>
                <a:ext uri="{FF2B5EF4-FFF2-40B4-BE49-F238E27FC236}">
                  <a16:creationId xmlns:a16="http://schemas.microsoft.com/office/drawing/2014/main" id="{62184687-BC39-FF40-96EF-E6D790D71A6C}"/>
                </a:ext>
              </a:extLst>
            </p:cNvPr>
            <p:cNvSpPr/>
            <p:nvPr/>
          </p:nvSpPr>
          <p:spPr>
            <a:xfrm>
              <a:off x="261871" y="4559785"/>
              <a:ext cx="9317958" cy="840988"/>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Contributing Institutions</a:t>
              </a:r>
              <a:endParaRPr lang="zh-CN" altLang="en-US" sz="3600" b="1" dirty="0">
                <a:latin typeface="Avenir"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5599196"/>
              <a:ext cx="9317958" cy="330350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342900" indent="-342900">
                <a:buFont typeface="Arial" panose="020B0604020202020204" pitchFamily="34" charset="0"/>
                <a:buChar char="•"/>
              </a:pPr>
              <a:r>
                <a:rPr lang="en-US" sz="2400" dirty="0">
                  <a:solidFill>
                    <a:schemeClr val="tx1"/>
                  </a:solidFill>
                  <a:latin typeface="Avenir" panose="02000503020000020003" pitchFamily="2" charset="0"/>
                </a:rPr>
                <a:t>Jefferson Lab, Newport News, VA, USA</a:t>
              </a:r>
            </a:p>
            <a:p>
              <a:pPr marL="342900" indent="-342900">
                <a:buFont typeface="Arial" panose="020B0604020202020204" pitchFamily="34" charset="0"/>
                <a:buChar char="•"/>
              </a:pPr>
              <a:r>
                <a:rPr lang="en-US" sz="2400" dirty="0" err="1">
                  <a:solidFill>
                    <a:schemeClr val="tx1"/>
                  </a:solidFill>
                  <a:latin typeface="Avenir" panose="02000503020000020003" pitchFamily="2" charset="0"/>
                </a:rPr>
                <a:t>Istituto</a:t>
              </a:r>
              <a:r>
                <a:rPr lang="en-US" sz="2400" dirty="0">
                  <a:solidFill>
                    <a:schemeClr val="tx1"/>
                  </a:solidFill>
                  <a:latin typeface="Avenir" panose="02000503020000020003" pitchFamily="2" charset="0"/>
                </a:rPr>
                <a:t> Nazionale di </a:t>
              </a:r>
              <a:r>
                <a:rPr lang="en-US" sz="2400" dirty="0" err="1">
                  <a:solidFill>
                    <a:schemeClr val="tx1"/>
                  </a:solidFill>
                  <a:latin typeface="Avenir" panose="02000503020000020003" pitchFamily="2" charset="0"/>
                </a:rPr>
                <a:t>Fisica</a:t>
              </a:r>
              <a:r>
                <a:rPr lang="en-US" sz="2400" dirty="0">
                  <a:solidFill>
                    <a:schemeClr val="tx1"/>
                  </a:solidFill>
                  <a:latin typeface="Avenir" panose="02000503020000020003" pitchFamily="2" charset="0"/>
                </a:rPr>
                <a:t> </a:t>
              </a:r>
              <a:r>
                <a:rPr lang="en-US" sz="2400" dirty="0" err="1">
                  <a:solidFill>
                    <a:schemeClr val="tx1"/>
                  </a:solidFill>
                  <a:latin typeface="Avenir" panose="02000503020000020003" pitchFamily="2" charset="0"/>
                </a:rPr>
                <a:t>Nucleare</a:t>
              </a:r>
              <a:r>
                <a:rPr lang="en-US" sz="2400" dirty="0">
                  <a:solidFill>
                    <a:schemeClr val="tx1"/>
                  </a:solidFill>
                  <a:latin typeface="Avenir" panose="02000503020000020003" pitchFamily="2" charset="0"/>
                </a:rPr>
                <a:t>, Italy.</a:t>
              </a:r>
            </a:p>
          </p:txBody>
        </p:sp>
      </p:grpSp>
      <p:sp>
        <p:nvSpPr>
          <p:cNvPr id="49" name="TextBox 48">
            <a:extLst>
              <a:ext uri="{FF2B5EF4-FFF2-40B4-BE49-F238E27FC236}">
                <a16:creationId xmlns:a16="http://schemas.microsoft.com/office/drawing/2014/main" id="{8B1F8FAE-8D11-AB4A-B966-6014A0C7D1D7}"/>
              </a:ext>
            </a:extLst>
          </p:cNvPr>
          <p:cNvSpPr txBox="1"/>
          <p:nvPr/>
        </p:nvSpPr>
        <p:spPr>
          <a:xfrm>
            <a:off x="171000" y="41996384"/>
            <a:ext cx="993185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Jefferson Lab Detector Support Group and INFN collaborators in front of the assembled RICH shell, March 2017.</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0234020" y="41993600"/>
            <a:ext cx="585155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Calvin </a:t>
            </a:r>
            <a:r>
              <a:rPr lang="en-US" dirty="0" err="1">
                <a:latin typeface="Avenir" panose="02000503020000020003" pitchFamily="2" charset="0"/>
              </a:rPr>
              <a:t>Mealer</a:t>
            </a:r>
            <a:r>
              <a:rPr lang="en-US" dirty="0">
                <a:latin typeface="Avenir" panose="02000503020000020003" pitchFamily="2" charset="0"/>
              </a:rPr>
              <a:t>, Denny </a:t>
            </a:r>
            <a:r>
              <a:rPr lang="en-US" dirty="0" err="1">
                <a:latin typeface="Avenir" panose="02000503020000020003" pitchFamily="2" charset="0"/>
              </a:rPr>
              <a:t>Insley</a:t>
            </a:r>
            <a:r>
              <a:rPr lang="en-US" dirty="0">
                <a:latin typeface="Avenir" panose="02000503020000020003" pitchFamily="2" charset="0"/>
              </a:rPr>
              <a:t>, Dough </a:t>
            </a:r>
            <a:r>
              <a:rPr lang="en-US" dirty="0" err="1">
                <a:latin typeface="Avenir" panose="02000503020000020003" pitchFamily="2" charset="0"/>
              </a:rPr>
              <a:t>Tilles</a:t>
            </a:r>
            <a:r>
              <a:rPr lang="en-US" dirty="0">
                <a:latin typeface="Avenir" panose="02000503020000020003" pitchFamily="2" charset="0"/>
              </a:rPr>
              <a:t> and Bob Miller. Newport News: RICH is installed.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3708214" y="35733557"/>
            <a:ext cx="6378422" cy="3554819"/>
          </a:xfrm>
          <a:prstGeom prst="rect">
            <a:avLst/>
          </a:prstGeom>
          <a:noFill/>
          <a:ln>
            <a:solidFill>
              <a:schemeClr val="accent1">
                <a:shade val="50000"/>
              </a:schemeClr>
            </a:solidFill>
          </a:ln>
        </p:spPr>
        <p:txBody>
          <a:bodyPr wrap="square" tIns="182880" rtlCol="0">
            <a:spAutoFit/>
          </a:bodyPr>
          <a:lstStyle/>
          <a:p>
            <a:pPr algn="just"/>
            <a:r>
              <a:rPr lang="en-US" dirty="0">
                <a:latin typeface="Avenir" panose="02000503020000020003" pitchFamily="2" charset="0"/>
              </a:rPr>
              <a:t>One of the RICH mirrors. </a:t>
            </a:r>
          </a:p>
          <a:p>
            <a:pPr algn="just"/>
            <a:endParaRPr lang="en-US" dirty="0">
              <a:latin typeface="Avenir" panose="02000503020000020003" pitchFamily="2" charset="0"/>
            </a:endParaRPr>
          </a:p>
          <a:p>
            <a:pPr algn="just"/>
            <a:r>
              <a:rPr lang="en-US" dirty="0">
                <a:latin typeface="Avenir" panose="02000503020000020003" pitchFamily="2" charset="0"/>
              </a:rPr>
              <a:t>We cannot really “see” the differences between this and conventional mirrors, even though the RICH mirror will look flawless. </a:t>
            </a:r>
          </a:p>
          <a:p>
            <a:pPr algn="just"/>
            <a:endParaRPr lang="en-US" dirty="0">
              <a:latin typeface="Avenir" panose="02000503020000020003" pitchFamily="2" charset="0"/>
            </a:endParaRPr>
          </a:p>
          <a:p>
            <a:pPr algn="just"/>
            <a:r>
              <a:rPr lang="en-US" dirty="0">
                <a:latin typeface="Avenir" panose="02000503020000020003" pitchFamily="2" charset="0"/>
              </a:rPr>
              <a:t>The real contrast is in the reflectivity of high energy photons: invisible to the human eyes, these are not reflected by conventional mirrors. Only advanced chemical recipes can make mirrors capable of reflecting ultra-violet photons. The company that made the RICH mirrors kept the recipe a secret. You know, like Coca Cola. </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45824" y="20485100"/>
            <a:ext cx="24721292" cy="10989151"/>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Building and Installing RICH</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099"/>
              <a:ext cx="32027549"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14250" y="20485100"/>
            <a:ext cx="4972386" cy="10989151"/>
            <a:chOff x="273050" y="4880131"/>
            <a:chExt cx="9317958" cy="10989151"/>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116" name="TextBox 115">
            <a:extLst>
              <a:ext uri="{FF2B5EF4-FFF2-40B4-BE49-F238E27FC236}">
                <a16:creationId xmlns:a16="http://schemas.microsoft.com/office/drawing/2014/main" id="{323CD00F-ADBC-2B43-9718-303BDECFA26D}"/>
              </a:ext>
            </a:extLst>
          </p:cNvPr>
          <p:cNvSpPr txBox="1"/>
          <p:nvPr/>
        </p:nvSpPr>
        <p:spPr>
          <a:xfrm>
            <a:off x="25281533" y="21440517"/>
            <a:ext cx="4633317" cy="994118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panose="02000503020000020003" pitchFamily="2" charset="0"/>
              </a:rPr>
              <a:t>Each RICH photo-sensor is a matrix of 64 pixels, each capable of detecting a single photon. As a reference, in normal light conditions our eyes receive about 200 million photons every second. RICH has 391 of these photosensors, for a total of 25,024 pixels.</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There are 10 spherical mirrors, 4 lateral and four frontal and one bottom mirrors for a total mirror coverage of 10.3 m</a:t>
            </a:r>
            <a:r>
              <a:rPr lang="en-US" sz="2000" baseline="30000" dirty="0">
                <a:latin typeface="Avenir" panose="02000503020000020003" pitchFamily="2" charset="0"/>
              </a:rPr>
              <a:t>2</a:t>
            </a:r>
            <a:r>
              <a:rPr lang="en-US" sz="2000" dirty="0">
                <a:latin typeface="Avenir" panose="02000503020000020003" pitchFamily="2" charset="0"/>
              </a:rPr>
              <a:t> or 111 </a:t>
            </a:r>
            <a:r>
              <a:rPr lang="en-US" sz="2000" dirty="0" err="1">
                <a:latin typeface="Avenir" panose="02000503020000020003" pitchFamily="2" charset="0"/>
              </a:rPr>
              <a:t>sqft</a:t>
            </a:r>
            <a:r>
              <a:rPr lang="en-US" sz="2000" dirty="0">
                <a:latin typeface="Avenir" panose="02000503020000020003" pitchFamily="2" charset="0"/>
              </a:rPr>
              <a:t>.</a:t>
            </a:r>
          </a:p>
          <a:p>
            <a:endParaRPr lang="en-US" sz="2000" dirty="0">
              <a:latin typeface="Avenir" panose="02000503020000020003" pitchFamily="2" charset="0"/>
            </a:endParaRPr>
          </a:p>
          <a:p>
            <a:pPr marL="342900" indent="-342900">
              <a:buFont typeface="Arial" panose="020B0604020202020204" pitchFamily="34" charset="0"/>
              <a:buChar char="•"/>
            </a:pPr>
            <a:r>
              <a:rPr lang="en-US" sz="2000" b="1" dirty="0">
                <a:latin typeface="Avenir" panose="02000503020000020003" pitchFamily="2" charset="0"/>
              </a:rPr>
              <a:t>Best in class</a:t>
            </a:r>
            <a:r>
              <a:rPr lang="en-US" sz="2000" dirty="0">
                <a:latin typeface="Avenir" panose="02000503020000020003" pitchFamily="2" charset="0"/>
              </a:rPr>
              <a:t>: Aerogel is a quartz foam, the only material with refractive index between gases and liquids. The RICH aerogel features unprecedented transparency. Aerogel is incredibly lightweight—almost as light as air itself. Aerogel, often referred to as "frozen smoke”.</a:t>
            </a:r>
          </a:p>
          <a:p>
            <a:endParaRPr lang="en-US" sz="2000" dirty="0">
              <a:latin typeface="Avenir" panose="02000503020000020003" pitchFamily="2" charset="0"/>
            </a:endParaRPr>
          </a:p>
          <a:p>
            <a:pPr marL="342900" indent="-342900">
              <a:buFont typeface="Arial" panose="020B0604020202020204" pitchFamily="34" charset="0"/>
              <a:buChar char="•"/>
            </a:pPr>
            <a:r>
              <a:rPr lang="en-US" sz="2000" b="1" dirty="0">
                <a:latin typeface="Avenir" panose="02000503020000020003" pitchFamily="2" charset="0"/>
              </a:rPr>
              <a:t>Best in class: </a:t>
            </a:r>
            <a:r>
              <a:rPr lang="en-US" sz="2000" dirty="0">
                <a:latin typeface="Avenir" panose="02000503020000020003" pitchFamily="2" charset="0"/>
              </a:rPr>
              <a:t>use of glass-skin (0.7 mm) mirrors in particle physics experiments, with a cost one order of magnitude lower than standard composite materials. </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About 18 photons are expected for a fully detected direct Cherenkov ring</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241301" y="14595438"/>
            <a:ext cx="561340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Our computer simulation of one kaon (yellow line) producing Cherenkov light inside RICH. The white lines are photons produced in the aerogel and detected by the photo-sensors on the left</a:t>
            </a:r>
          </a:p>
        </p:txBody>
      </p:sp>
      <p:sp>
        <p:nvSpPr>
          <p:cNvPr id="118" name="TextBox 117">
            <a:extLst>
              <a:ext uri="{FF2B5EF4-FFF2-40B4-BE49-F238E27FC236}">
                <a16:creationId xmlns:a16="http://schemas.microsoft.com/office/drawing/2014/main" id="{544AB538-1103-3945-9BAB-072E41E74D07}"/>
              </a:ext>
            </a:extLst>
          </p:cNvPr>
          <p:cNvSpPr txBox="1"/>
          <p:nvPr/>
        </p:nvSpPr>
        <p:spPr>
          <a:xfrm>
            <a:off x="5925006" y="14846652"/>
            <a:ext cx="8103452"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Is it an UFO? A secret plane being developed in Area 51? It is an inside picture of the  RICH: the Photo matrix is centered, surrounded by 10 spherical mirrors on the left, right and bottom.</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84103" y="30706218"/>
            <a:ext cx="5880081" cy="692497"/>
          </a:xfrm>
          <a:prstGeom prst="rect">
            <a:avLst/>
          </a:prstGeom>
          <a:noFill/>
          <a:ln>
            <a:solidFill>
              <a:schemeClr val="accent1">
                <a:shade val="50000"/>
              </a:schemeClr>
            </a:solidFill>
          </a:ln>
        </p:spPr>
        <p:txBody>
          <a:bodyPr wrap="square" tIns="91440" rtlCol="0">
            <a:spAutoFit/>
          </a:bodyPr>
          <a:lstStyle/>
          <a:p>
            <a:r>
              <a:rPr lang="en-US" dirty="0">
                <a:latin typeface="Avenir" panose="02000503020000020003" pitchFamily="2" charset="0"/>
              </a:rPr>
              <a:t>Sandro </a:t>
            </a:r>
            <a:r>
              <a:rPr lang="en-US" dirty="0" err="1">
                <a:latin typeface="Avenir" panose="02000503020000020003" pitchFamily="2" charset="0"/>
              </a:rPr>
              <a:t>Tomassini</a:t>
            </a:r>
            <a:r>
              <a:rPr lang="en-US" dirty="0">
                <a:latin typeface="Avenir" panose="02000503020000020003" pitchFamily="2" charset="0"/>
              </a:rPr>
              <a:t>, Vincenzo </a:t>
            </a:r>
            <a:r>
              <a:rPr lang="en-US" dirty="0" err="1">
                <a:latin typeface="Avenir" panose="02000503020000020003" pitchFamily="2" charset="0"/>
              </a:rPr>
              <a:t>Lucherini</a:t>
            </a:r>
            <a:r>
              <a:rPr lang="en-US" dirty="0">
                <a:latin typeface="Avenir" panose="02000503020000020003" pitchFamily="2" charset="0"/>
              </a:rPr>
              <a:t>. Marco </a:t>
            </a:r>
            <a:r>
              <a:rPr lang="en-US" dirty="0" err="1">
                <a:latin typeface="Avenir" panose="02000503020000020003" pitchFamily="2" charset="0"/>
              </a:rPr>
              <a:t>Contalbrigo</a:t>
            </a:r>
            <a:r>
              <a:rPr lang="en-US" dirty="0">
                <a:latin typeface="Avenir" panose="02000503020000020003" pitchFamily="2" charset="0"/>
              </a:rPr>
              <a:t>, Dario </a:t>
            </a:r>
            <a:r>
              <a:rPr lang="en-US" dirty="0" err="1">
                <a:latin typeface="Avenir" panose="02000503020000020003" pitchFamily="2" charset="0"/>
              </a:rPr>
              <a:t>Orecchini</a:t>
            </a:r>
            <a:r>
              <a:rPr lang="en-US" dirty="0">
                <a:latin typeface="Avenir" panose="02000503020000020003" pitchFamily="2" charset="0"/>
              </a:rPr>
              <a:t> and </a:t>
            </a:r>
            <a:r>
              <a:rPr lang="en-US">
                <a:latin typeface="Avenir" panose="02000503020000020003" pitchFamily="2" charset="0"/>
              </a:rPr>
              <a:t>the aerogel </a:t>
            </a:r>
            <a:r>
              <a:rPr lang="en-US" dirty="0">
                <a:latin typeface="Avenir" panose="02000503020000020003" pitchFamily="2" charset="0"/>
              </a:rPr>
              <a:t>frame.</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1746099" y="30707450"/>
            <a:ext cx="658635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It was a snowing, gorgeous Virginia morning when RICH was transported to Hall-B.</a:t>
            </a:r>
          </a:p>
        </p:txBody>
      </p:sp>
      <p:sp>
        <p:nvSpPr>
          <p:cNvPr id="125" name="TextBox 124">
            <a:extLst>
              <a:ext uri="{FF2B5EF4-FFF2-40B4-BE49-F238E27FC236}">
                <a16:creationId xmlns:a16="http://schemas.microsoft.com/office/drawing/2014/main" id="{851AAD47-B8C6-0A41-9369-E0726451835A}"/>
              </a:ext>
            </a:extLst>
          </p:cNvPr>
          <p:cNvSpPr txBox="1"/>
          <p:nvPr/>
        </p:nvSpPr>
        <p:spPr>
          <a:xfrm>
            <a:off x="18421563" y="30152220"/>
            <a:ext cx="6368501"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Installation of the second RICH detector was finished in 2022. Two CLAS12 sectors were equipped with RICH.</a:t>
            </a:r>
          </a:p>
          <a:p>
            <a:pPr algn="just"/>
            <a:endParaRPr lang="en-US" dirty="0">
              <a:latin typeface="Avenir" panose="02000503020000020003" pitchFamily="2" charset="0"/>
            </a:endParaRPr>
          </a:p>
          <a:p>
            <a:pPr algn="just"/>
            <a:r>
              <a:rPr lang="en-US" dirty="0">
                <a:latin typeface="Avenir" panose="02000503020000020003" pitchFamily="2" charset="0"/>
              </a:rPr>
              <a:t>Like putting back a piece of a pie… very carefully…</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725037" y="18850143"/>
            <a:ext cx="1521424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The state of the front-end electronics and photo-matrix of the RICH detector is monitored in real time. The temperature of the FPGA chips is close to kept below the critical level of 85</a:t>
            </a:r>
            <a:r>
              <a:rPr lang="en-US" baseline="30000" dirty="0">
                <a:latin typeface="Avenir" panose="02000503020000020003" pitchFamily="2" charset="0"/>
              </a:rPr>
              <a:t>0</a:t>
            </a:r>
            <a:r>
              <a:rPr lang="en-US" dirty="0">
                <a:latin typeface="Avenir" panose="02000503020000020003" pitchFamily="2" charset="0"/>
              </a:rPr>
              <a:t>C by powerful compressor used to cool the electronics. The hardware interlock will shut of both low voltage and high voltage in case of a critical situation and will trigger the alarm for the operators. </a:t>
            </a:r>
            <a:r>
              <a:rPr lang="en-US" b="1" dirty="0">
                <a:latin typeface="Avenir" panose="02000503020000020003" pitchFamily="2" charset="0"/>
              </a:rPr>
              <a:t>Top Left: </a:t>
            </a:r>
            <a:r>
              <a:rPr lang="en-US" dirty="0">
                <a:latin typeface="Avenir" panose="02000503020000020003" pitchFamily="2" charset="0"/>
              </a:rPr>
              <a:t>the current temperature of the detector. </a:t>
            </a:r>
            <a:r>
              <a:rPr lang="en-US" b="1" dirty="0">
                <a:latin typeface="Avenir" panose="02000503020000020003" pitchFamily="2" charset="0"/>
              </a:rPr>
              <a:t>Top right</a:t>
            </a:r>
            <a:r>
              <a:rPr lang="en-US" dirty="0">
                <a:latin typeface="Avenir" panose="02000503020000020003" pitchFamily="2" charset="0"/>
              </a:rPr>
              <a:t>: status of all 50,048 detector channels.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1" name="TextBox 130">
            <a:extLst>
              <a:ext uri="{FF2B5EF4-FFF2-40B4-BE49-F238E27FC236}">
                <a16:creationId xmlns:a16="http://schemas.microsoft.com/office/drawing/2014/main" id="{CFFA20DC-03B6-4841-90F1-C08A54A6AD53}"/>
              </a:ext>
            </a:extLst>
          </p:cNvPr>
          <p:cNvSpPr txBox="1"/>
          <p:nvPr/>
        </p:nvSpPr>
        <p:spPr>
          <a:xfrm>
            <a:off x="14654447" y="11112500"/>
            <a:ext cx="15382302" cy="1369606"/>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panose="02000503020000020003" pitchFamily="2" charset="0"/>
              </a:rPr>
              <a:t>Left: an event display of a single track in RICH. Can you </a:t>
            </a:r>
            <a:r>
              <a:rPr lang="en-US" sz="2000" dirty="0" err="1">
                <a:latin typeface="Avenir" panose="02000503020000020003" pitchFamily="2" charset="0"/>
              </a:rPr>
              <a:t>spont</a:t>
            </a:r>
            <a:r>
              <a:rPr lang="en-US" sz="2000" dirty="0">
                <a:latin typeface="Avenir" panose="02000503020000020003" pitchFamily="2" charset="0"/>
              </a:rPr>
              <a:t> the ring of the Cherenkov light? </a:t>
            </a:r>
            <a:r>
              <a:rPr lang="en-US" sz="2000" b="1" dirty="0">
                <a:latin typeface="Avenir" panose="02000503020000020003" pitchFamily="2" charset="0"/>
              </a:rPr>
              <a:t>We collect about 30000 of these events every second.  </a:t>
            </a:r>
            <a:r>
              <a:rPr lang="en-US" sz="2000" dirty="0">
                <a:latin typeface="Avenir" panose="02000503020000020003" pitchFamily="2" charset="0"/>
              </a:rPr>
              <a:t>Right: computer simulation of direct ring and reflected arcs onto the photo-sensors for </a:t>
            </a:r>
            <a:r>
              <a:rPr lang="en-US" sz="2000" dirty="0" err="1">
                <a:latin typeface="Avenir" panose="02000503020000020003" pitchFamily="2" charset="0"/>
              </a:rPr>
              <a:t>pions</a:t>
            </a:r>
            <a:r>
              <a:rPr lang="en-US" sz="2000" dirty="0">
                <a:latin typeface="Avenir" panose="02000503020000020003" pitchFamily="2" charset="0"/>
              </a:rPr>
              <a:t>, kaons and protons. Our software algorithms reconstruct each particle’s radius and can determine the particle type starting from the few detected photons (red stars).</a:t>
            </a:r>
          </a:p>
        </p:txBody>
      </p:sp>
      <p:sp>
        <p:nvSpPr>
          <p:cNvPr id="135" name="TextBox 134">
            <a:extLst>
              <a:ext uri="{FF2B5EF4-FFF2-40B4-BE49-F238E27FC236}">
                <a16:creationId xmlns:a16="http://schemas.microsoft.com/office/drawing/2014/main" id="{8DC726B0-FFC2-3844-A52A-C5D7E1576515}"/>
              </a:ext>
            </a:extLst>
          </p:cNvPr>
          <p:cNvSpPr txBox="1"/>
          <p:nvPr/>
        </p:nvSpPr>
        <p:spPr>
          <a:xfrm>
            <a:off x="324819" y="17022850"/>
            <a:ext cx="4849307" cy="3093154"/>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panose="02000503020000020003" pitchFamily="2" charset="0"/>
              </a:rPr>
              <a:t>Aerogel refractive index: 1.05</a:t>
            </a:r>
          </a:p>
          <a:p>
            <a:pPr marL="342900" indent="-342900">
              <a:buFont typeface="Arial" panose="020B0604020202020204" pitchFamily="34" charset="0"/>
              <a:buChar char="•"/>
            </a:pPr>
            <a:r>
              <a:rPr lang="en-US" sz="2400" dirty="0">
                <a:latin typeface="Avenir" panose="02000503020000020003" pitchFamily="2" charset="0"/>
              </a:rPr>
              <a:t>Efficiency: 99.8% </a:t>
            </a:r>
            <a:r>
              <a:rPr lang="el-GR" sz="2400" dirty="0">
                <a:latin typeface="Avenir" panose="02000503020000020003" pitchFamily="2" charset="0"/>
              </a:rPr>
              <a:t>π/</a:t>
            </a:r>
            <a:r>
              <a:rPr lang="en-US" sz="2400" dirty="0">
                <a:latin typeface="Avenir" panose="02000503020000020003" pitchFamily="2" charset="0"/>
              </a:rPr>
              <a:t>K rejection factor.</a:t>
            </a:r>
          </a:p>
          <a:p>
            <a:pPr marL="342900" indent="-342900">
              <a:buFont typeface="Arial" panose="020B0604020202020204" pitchFamily="34" charset="0"/>
              <a:buChar char="•"/>
            </a:pPr>
            <a:r>
              <a:rPr lang="en-US" sz="2400" dirty="0">
                <a:latin typeface="Avenir" panose="02000503020000020003" pitchFamily="2" charset="0"/>
              </a:rPr>
              <a:t>Photodetector: 64 channels in each </a:t>
            </a:r>
            <a:r>
              <a:rPr lang="en-US" sz="2400" dirty="0" err="1">
                <a:latin typeface="Avenir" panose="02000503020000020003" pitchFamily="2" charset="0"/>
              </a:rPr>
              <a:t>photomulplier</a:t>
            </a:r>
            <a:r>
              <a:rPr lang="en-US" sz="2400" dirty="0">
                <a:latin typeface="Avenir" panose="02000503020000020003" pitchFamily="2" charset="0"/>
              </a:rPr>
              <a:t> (PMT)</a:t>
            </a:r>
          </a:p>
          <a:p>
            <a:pPr marL="342900" indent="-342900">
              <a:buFont typeface="Arial" panose="020B0604020202020204" pitchFamily="34" charset="0"/>
              <a:buChar char="•"/>
            </a:pPr>
            <a:r>
              <a:rPr lang="en-US" sz="2400" dirty="0">
                <a:latin typeface="Avenir" panose="02000503020000020003" pitchFamily="2" charset="0"/>
              </a:rPr>
              <a:t>Number of PMTs: 782</a:t>
            </a:r>
          </a:p>
          <a:p>
            <a:pPr marL="342900" indent="-342900">
              <a:buFont typeface="Arial" panose="020B0604020202020204" pitchFamily="34" charset="0"/>
              <a:buChar char="•"/>
            </a:pPr>
            <a:r>
              <a:rPr lang="en-US" sz="2400" dirty="0">
                <a:latin typeface="Avenir" panose="02000503020000020003" pitchFamily="2" charset="0"/>
              </a:rPr>
              <a:t>Total number of channels: 50,048</a:t>
            </a:r>
          </a:p>
        </p:txBody>
      </p:sp>
      <p:pic>
        <p:nvPicPr>
          <p:cNvPr id="85" name="Picture 6">
            <a:extLst>
              <a:ext uri="{FF2B5EF4-FFF2-40B4-BE49-F238E27FC236}">
                <a16:creationId xmlns:a16="http://schemas.microsoft.com/office/drawing/2014/main" id="{9CF6D732-A4C5-3540-92CB-C342CE1F5A21}"/>
              </a:ext>
            </a:extLst>
          </p:cNvPr>
          <p:cNvPicPr>
            <a:picLocks noChangeArrowheads="1"/>
          </p:cNvPicPr>
          <p:nvPr/>
        </p:nvPicPr>
        <p:blipFill rotWithShape="1">
          <a:blip r:embed="rId5">
            <a:extLst>
              <a:ext uri="{28A0092B-C50C-407E-A947-70E740481C1C}">
                <a14:useLocalDpi xmlns:a14="http://schemas.microsoft.com/office/drawing/2010/main" val="0"/>
              </a:ext>
            </a:extLst>
          </a:blip>
          <a:srcRect l="448" t="7214" r="-448" b="-193"/>
          <a:stretch/>
        </p:blipFill>
        <p:spPr bwMode="auto">
          <a:xfrm>
            <a:off x="25756263" y="12516199"/>
            <a:ext cx="4250491" cy="6292501"/>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AEED96E2-412F-2447-8EF1-F15AACD7557B}"/>
              </a:ext>
            </a:extLst>
          </p:cNvPr>
          <p:cNvSpPr txBox="1"/>
          <p:nvPr/>
        </p:nvSpPr>
        <p:spPr>
          <a:xfrm>
            <a:off x="16204438" y="42132099"/>
            <a:ext cx="7331061" cy="415498"/>
          </a:xfrm>
          <a:prstGeom prst="rect">
            <a:avLst/>
          </a:prstGeom>
          <a:noFill/>
          <a:ln>
            <a:solidFill>
              <a:schemeClr val="accent1">
                <a:shade val="50000"/>
              </a:schemeClr>
            </a:solidFill>
          </a:ln>
        </p:spPr>
        <p:txBody>
          <a:bodyPr wrap="square" tIns="91440" rtlCol="0">
            <a:spAutoFit/>
          </a:bodyPr>
          <a:lstStyle/>
          <a:p>
            <a:pPr algn="ctr"/>
            <a:r>
              <a:rPr lang="en-US" sz="1800" dirty="0">
                <a:latin typeface="Avenir" panose="02000503020000020003" pitchFamily="2" charset="0"/>
              </a:rPr>
              <a:t>Detector assembly during the Covid era</a:t>
            </a:r>
          </a:p>
        </p:txBody>
      </p:sp>
      <p:sp>
        <p:nvSpPr>
          <p:cNvPr id="101" name="TextBox 100">
            <a:extLst>
              <a:ext uri="{FF2B5EF4-FFF2-40B4-BE49-F238E27FC236}">
                <a16:creationId xmlns:a16="http://schemas.microsoft.com/office/drawing/2014/main" id="{6C4E38F1-BF9C-6146-ACFD-876AC772EB8F}"/>
              </a:ext>
            </a:extLst>
          </p:cNvPr>
          <p:cNvSpPr txBox="1"/>
          <p:nvPr/>
        </p:nvSpPr>
        <p:spPr>
          <a:xfrm>
            <a:off x="8644583" y="17422222"/>
            <a:ext cx="5383875" cy="2354491"/>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panose="02000503020000020003" pitchFamily="2" charset="0"/>
              </a:rPr>
              <a:t>Data transfer: Fiber Optics.</a:t>
            </a:r>
          </a:p>
          <a:p>
            <a:pPr marL="342900" indent="-342900">
              <a:buFont typeface="Arial" panose="020B0604020202020204" pitchFamily="34" charset="0"/>
              <a:buChar char="•"/>
            </a:pPr>
            <a:r>
              <a:rPr lang="en-US" sz="2400" dirty="0">
                <a:latin typeface="Avenir" panose="02000503020000020003" pitchFamily="2" charset="0"/>
              </a:rPr>
              <a:t>Spherical mirrors: </a:t>
            </a:r>
          </a:p>
          <a:p>
            <a:pPr marL="800100" lvl="1" indent="-342900">
              <a:buFont typeface="Wingdings" pitchFamily="2" charset="2"/>
              <a:buChar char="§"/>
            </a:pPr>
            <a:r>
              <a:rPr lang="en-US" sz="2400" dirty="0">
                <a:latin typeface="Avenir" panose="02000503020000020003" pitchFamily="2" charset="0"/>
              </a:rPr>
              <a:t>Radius: 2.7 m or 9 feet</a:t>
            </a:r>
          </a:p>
          <a:p>
            <a:pPr marL="800100" lvl="1" indent="-342900">
              <a:buFont typeface="Wingdings" pitchFamily="2" charset="2"/>
              <a:buChar char="§"/>
            </a:pPr>
            <a:r>
              <a:rPr lang="en-US" sz="2400" dirty="0">
                <a:latin typeface="Avenir" panose="02000503020000020003" pitchFamily="2" charset="0"/>
              </a:rPr>
              <a:t>Area: 3.38 m</a:t>
            </a:r>
            <a:r>
              <a:rPr lang="en-US" sz="2400" baseline="30000" dirty="0">
                <a:latin typeface="Avenir" panose="02000503020000020003" pitchFamily="2" charset="0"/>
              </a:rPr>
              <a:t>2 </a:t>
            </a:r>
            <a:r>
              <a:rPr lang="en-US" sz="2400" dirty="0">
                <a:latin typeface="Avenir" panose="02000503020000020003" pitchFamily="2" charset="0"/>
              </a:rPr>
              <a:t>or 36 </a:t>
            </a:r>
            <a:r>
              <a:rPr lang="en-US" sz="2400" dirty="0" err="1">
                <a:latin typeface="Avenir" panose="02000503020000020003" pitchFamily="2" charset="0"/>
              </a:rPr>
              <a:t>sqft</a:t>
            </a:r>
            <a:r>
              <a:rPr lang="en-US" sz="2400" dirty="0">
                <a:latin typeface="Avenir" panose="02000503020000020003" pitchFamily="2" charset="0"/>
              </a:rPr>
              <a:t>.</a:t>
            </a:r>
          </a:p>
          <a:p>
            <a:pPr marL="342900" indent="-342900">
              <a:buFont typeface="Arial" panose="020B0604020202020204" pitchFamily="34" charset="0"/>
              <a:buChar char="•"/>
            </a:pPr>
            <a:r>
              <a:rPr lang="en-US" sz="2400" dirty="0">
                <a:latin typeface="Avenir" panose="02000503020000020003" pitchFamily="2" charset="0"/>
              </a:rPr>
              <a:t>Flat mirrors: Glass and Aluminum honeycomb</a:t>
            </a:r>
          </a:p>
        </p:txBody>
      </p:sp>
      <p:grpSp>
        <p:nvGrpSpPr>
          <p:cNvPr id="88" name="Group 87">
            <a:extLst>
              <a:ext uri="{FF2B5EF4-FFF2-40B4-BE49-F238E27FC236}">
                <a16:creationId xmlns:a16="http://schemas.microsoft.com/office/drawing/2014/main" id="{43EDBE62-B04F-4641-8862-B49D15B2E9E6}"/>
              </a:ext>
            </a:extLst>
          </p:cNvPr>
          <p:cNvGrpSpPr/>
          <p:nvPr/>
        </p:nvGrpSpPr>
        <p:grpSpPr>
          <a:xfrm>
            <a:off x="25773001" y="280839"/>
            <a:ext cx="4263748" cy="3547989"/>
            <a:chOff x="-502170" y="3441649"/>
            <a:chExt cx="4263748" cy="3547989"/>
          </a:xfrm>
        </p:grpSpPr>
        <p:pic>
          <p:nvPicPr>
            <p:cNvPr id="97" name="Picture 96">
              <a:extLst>
                <a:ext uri="{FF2B5EF4-FFF2-40B4-BE49-F238E27FC236}">
                  <a16:creationId xmlns:a16="http://schemas.microsoft.com/office/drawing/2014/main" id="{7649B006-798E-9E4B-A48C-E8A944BF3E31}"/>
                </a:ext>
              </a:extLst>
            </p:cNvPr>
            <p:cNvPicPr>
              <a:picLocks noChangeAspect="1"/>
            </p:cNvPicPr>
            <p:nvPr/>
          </p:nvPicPr>
          <p:blipFill rotWithShape="1">
            <a:blip r:embed="rId6"/>
            <a:srcRect b="10837"/>
            <a:stretch/>
          </p:blipFill>
          <p:spPr>
            <a:xfrm>
              <a:off x="-502170" y="3441649"/>
              <a:ext cx="4263748" cy="3547989"/>
            </a:xfrm>
            <a:prstGeom prst="rect">
              <a:avLst/>
            </a:prstGeom>
          </p:spPr>
        </p:pic>
        <p:sp>
          <p:nvSpPr>
            <p:cNvPr id="98" name="Right Triangle 97">
              <a:extLst>
                <a:ext uri="{FF2B5EF4-FFF2-40B4-BE49-F238E27FC236}">
                  <a16:creationId xmlns:a16="http://schemas.microsoft.com/office/drawing/2014/main" id="{E780873A-C4FA-5C40-96AF-F0686E6F0FD5}"/>
                </a:ext>
              </a:extLst>
            </p:cNvPr>
            <p:cNvSpPr/>
            <p:nvPr/>
          </p:nvSpPr>
          <p:spPr>
            <a:xfrm>
              <a:off x="196756" y="5222530"/>
              <a:ext cx="1385523" cy="1756845"/>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panose="02000503020000020003" pitchFamily="2" charset="0"/>
              </a:endParaRPr>
            </a:p>
          </p:txBody>
        </p:sp>
      </p:grpSp>
      <p:pic>
        <p:nvPicPr>
          <p:cNvPr id="30" name="Picture 29">
            <a:extLst>
              <a:ext uri="{FF2B5EF4-FFF2-40B4-BE49-F238E27FC236}">
                <a16:creationId xmlns:a16="http://schemas.microsoft.com/office/drawing/2014/main" id="{3AB60D26-3564-254D-9A64-24DE6D57BD47}"/>
              </a:ext>
            </a:extLst>
          </p:cNvPr>
          <p:cNvPicPr>
            <a:picLocks noChangeAspect="1"/>
          </p:cNvPicPr>
          <p:nvPr/>
        </p:nvPicPr>
        <p:blipFill rotWithShape="1">
          <a:blip r:embed="rId7">
            <a:extLst>
              <a:ext uri="{28A0092B-C50C-407E-A947-70E740481C1C}">
                <a14:useLocalDpi xmlns:a14="http://schemas.microsoft.com/office/drawing/2010/main" val="0"/>
              </a:ext>
            </a:extLst>
          </a:blip>
          <a:srcRect t="9726" b="12366"/>
          <a:stretch/>
        </p:blipFill>
        <p:spPr>
          <a:xfrm>
            <a:off x="171000" y="31610301"/>
            <a:ext cx="9931850" cy="10420964"/>
          </a:xfrm>
          <a:prstGeom prst="rect">
            <a:avLst/>
          </a:prstGeom>
        </p:spPr>
      </p:pic>
      <p:pic>
        <p:nvPicPr>
          <p:cNvPr id="5" name="Picture 4">
            <a:extLst>
              <a:ext uri="{FF2B5EF4-FFF2-40B4-BE49-F238E27FC236}">
                <a16:creationId xmlns:a16="http://schemas.microsoft.com/office/drawing/2014/main" id="{80AE28ED-EAB3-8247-8285-9E87605D300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4665738" y="5147970"/>
            <a:ext cx="8467312" cy="5834440"/>
          </a:xfrm>
          <a:prstGeom prst="rect">
            <a:avLst/>
          </a:prstGeom>
        </p:spPr>
      </p:pic>
      <p:pic>
        <p:nvPicPr>
          <p:cNvPr id="7" name="Picture 6">
            <a:extLst>
              <a:ext uri="{FF2B5EF4-FFF2-40B4-BE49-F238E27FC236}">
                <a16:creationId xmlns:a16="http://schemas.microsoft.com/office/drawing/2014/main" id="{CB208F5E-AE71-E548-B9E3-C643C8DA20CB}"/>
              </a:ext>
            </a:extLst>
          </p:cNvPr>
          <p:cNvPicPr>
            <a:picLocks noChangeAspect="1"/>
          </p:cNvPicPr>
          <p:nvPr/>
        </p:nvPicPr>
        <p:blipFill rotWithShape="1">
          <a:blip r:embed="rId10">
            <a:extLst>
              <a:ext uri="{28A0092B-C50C-407E-A947-70E740481C1C}">
                <a14:useLocalDpi xmlns:a14="http://schemas.microsoft.com/office/drawing/2010/main" val="0"/>
              </a:ext>
            </a:extLst>
          </a:blip>
          <a:srcRect b="9540"/>
          <a:stretch/>
        </p:blipFill>
        <p:spPr>
          <a:xfrm>
            <a:off x="6281382" y="21335205"/>
            <a:ext cx="5375602" cy="9636408"/>
          </a:xfrm>
          <a:prstGeom prst="rect">
            <a:avLst/>
          </a:prstGeom>
        </p:spPr>
      </p:pic>
      <p:pic>
        <p:nvPicPr>
          <p:cNvPr id="12" name="Picture 11">
            <a:extLst>
              <a:ext uri="{FF2B5EF4-FFF2-40B4-BE49-F238E27FC236}">
                <a16:creationId xmlns:a16="http://schemas.microsoft.com/office/drawing/2014/main" id="{AE497BFD-F1DB-2540-9CC4-D1A42A0AF2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33800" y="31618070"/>
            <a:ext cx="5851774" cy="10420967"/>
          </a:xfrm>
          <a:prstGeom prst="rect">
            <a:avLst/>
          </a:prstGeom>
        </p:spPr>
      </p:pic>
      <p:pic>
        <p:nvPicPr>
          <p:cNvPr id="23" name="Picture 22">
            <a:extLst>
              <a:ext uri="{FF2B5EF4-FFF2-40B4-BE49-F238E27FC236}">
                <a16:creationId xmlns:a16="http://schemas.microsoft.com/office/drawing/2014/main" id="{3EC0AEC9-CCDE-2F45-8F88-392AE50C92D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9419" y="26539582"/>
            <a:ext cx="5888174" cy="4166636"/>
          </a:xfrm>
          <a:prstGeom prst="rect">
            <a:avLst/>
          </a:prstGeom>
        </p:spPr>
      </p:pic>
      <p:pic>
        <p:nvPicPr>
          <p:cNvPr id="81" name="Picture 80">
            <a:extLst>
              <a:ext uri="{FF2B5EF4-FFF2-40B4-BE49-F238E27FC236}">
                <a16:creationId xmlns:a16="http://schemas.microsoft.com/office/drawing/2014/main" id="{ABE59C4F-A9EA-6640-ACA2-A84F25C1A2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27945" y="17031075"/>
            <a:ext cx="3170757" cy="2378067"/>
          </a:xfrm>
          <a:prstGeom prst="rect">
            <a:avLst/>
          </a:prstGeom>
        </p:spPr>
      </p:pic>
      <p:pic>
        <p:nvPicPr>
          <p:cNvPr id="82" name="Picture 81">
            <a:extLst>
              <a:ext uri="{FF2B5EF4-FFF2-40B4-BE49-F238E27FC236}">
                <a16:creationId xmlns:a16="http://schemas.microsoft.com/office/drawing/2014/main" id="{A7E94B45-0B62-4148-BE56-4D9D87CBF321}"/>
              </a:ext>
            </a:extLst>
          </p:cNvPr>
          <p:cNvPicPr>
            <a:picLocks noChangeAspect="1"/>
          </p:cNvPicPr>
          <p:nvPr/>
        </p:nvPicPr>
        <p:blipFill rotWithShape="1">
          <a:blip r:embed="rId14">
            <a:extLst>
              <a:ext uri="{28A0092B-C50C-407E-A947-70E740481C1C}">
                <a14:useLocalDpi xmlns:a14="http://schemas.microsoft.com/office/drawing/2010/main" val="0"/>
              </a:ext>
            </a:extLst>
          </a:blip>
          <a:srcRect l="28369" r="24852"/>
          <a:stretch/>
        </p:blipFill>
        <p:spPr>
          <a:xfrm flipH="1">
            <a:off x="241298" y="9962967"/>
            <a:ext cx="5626625" cy="4602862"/>
          </a:xfrm>
          <a:prstGeom prst="rect">
            <a:avLst/>
          </a:prstGeom>
        </p:spPr>
      </p:pic>
      <p:pic>
        <p:nvPicPr>
          <p:cNvPr id="28" name="Picture 27">
            <a:extLst>
              <a:ext uri="{FF2B5EF4-FFF2-40B4-BE49-F238E27FC236}">
                <a16:creationId xmlns:a16="http://schemas.microsoft.com/office/drawing/2014/main" id="{44806B0E-E4CE-5341-AC2E-73B9C362FF2A}"/>
              </a:ext>
            </a:extLst>
          </p:cNvPr>
          <p:cNvPicPr>
            <a:picLocks noChangeAspect="1"/>
          </p:cNvPicPr>
          <p:nvPr/>
        </p:nvPicPr>
        <p:blipFill rotWithShape="1">
          <a:blip r:embed="rId15">
            <a:extLst>
              <a:ext uri="{28A0092B-C50C-407E-A947-70E740481C1C}">
                <a14:useLocalDpi xmlns:a14="http://schemas.microsoft.com/office/drawing/2010/main" val="0"/>
              </a:ext>
            </a:extLst>
          </a:blip>
          <a:srcRect r="6615"/>
          <a:stretch/>
        </p:blipFill>
        <p:spPr>
          <a:xfrm>
            <a:off x="11747920" y="21339213"/>
            <a:ext cx="6584530" cy="4126335"/>
          </a:xfrm>
          <a:prstGeom prst="rect">
            <a:avLst/>
          </a:prstGeom>
        </p:spPr>
      </p:pic>
      <p:sp>
        <p:nvSpPr>
          <p:cNvPr id="86" name="TextBox 85">
            <a:extLst>
              <a:ext uri="{FF2B5EF4-FFF2-40B4-BE49-F238E27FC236}">
                <a16:creationId xmlns:a16="http://schemas.microsoft.com/office/drawing/2014/main" id="{C1060A42-AB50-FC46-9DB2-B8495356549F}"/>
              </a:ext>
            </a:extLst>
          </p:cNvPr>
          <p:cNvSpPr txBox="1"/>
          <p:nvPr/>
        </p:nvSpPr>
        <p:spPr>
          <a:xfrm>
            <a:off x="251930" y="5092700"/>
            <a:ext cx="13784466" cy="4893647"/>
          </a:xfrm>
          <a:prstGeom prst="rect">
            <a:avLst/>
          </a:prstGeom>
          <a:noFill/>
        </p:spPr>
        <p:txBody>
          <a:bodyPr wrap="square" rtlCol="0">
            <a:spAutoFit/>
          </a:bodyPr>
          <a:lstStyle/>
          <a:p>
            <a:r>
              <a:rPr lang="en-US" sz="2400" dirty="0">
                <a:latin typeface="Avenir" panose="02000503020000020003" pitchFamily="2" charset="0"/>
              </a:rPr>
              <a:t>The Ring Imaging Cherenkov Counter is used to:</a:t>
            </a:r>
          </a:p>
          <a:p>
            <a:endParaRPr lang="en-US" sz="2400" dirty="0">
              <a:latin typeface="Avenir" panose="02000503020000020003" pitchFamily="2" charset="0"/>
            </a:endParaRPr>
          </a:p>
          <a:p>
            <a:pPr marL="342900" indent="-342900">
              <a:buFont typeface="Arial" panose="020B0604020202020204" pitchFamily="34" charset="0"/>
              <a:buChar char="•"/>
            </a:pPr>
            <a:r>
              <a:rPr lang="en-US" sz="2400" b="1" dirty="0">
                <a:latin typeface="Avenir" panose="02000503020000020003" pitchFamily="2" charset="0"/>
              </a:rPr>
              <a:t>Discriminate between </a:t>
            </a:r>
            <a:r>
              <a:rPr lang="en-US" sz="2400" b="1" dirty="0" err="1">
                <a:solidFill>
                  <a:prstClr val="black"/>
                </a:solidFill>
                <a:latin typeface="Avenir" panose="02000503020000020003" pitchFamily="2" charset="0"/>
              </a:rPr>
              <a:t>pions</a:t>
            </a:r>
            <a:r>
              <a:rPr lang="en-US" sz="2400" b="1" dirty="0">
                <a:solidFill>
                  <a:prstClr val="black"/>
                </a:solidFill>
                <a:latin typeface="Avenir" panose="02000503020000020003" pitchFamily="2" charset="0"/>
              </a:rPr>
              <a:t>, kaons and protons</a:t>
            </a:r>
          </a:p>
          <a:p>
            <a:endParaRPr lang="en-US" sz="2400" dirty="0">
              <a:latin typeface="Avenir" panose="02000503020000020003" pitchFamily="2" charset="0"/>
            </a:endParaRPr>
          </a:p>
          <a:p>
            <a:r>
              <a:rPr lang="en-US" sz="2400" dirty="0">
                <a:latin typeface="Avenir" panose="02000503020000020003" pitchFamily="2" charset="0"/>
              </a:rPr>
              <a:t>When high-energy particles pass through the RICH aerogel traveling faster than the speed of light in that material, they emit photons. This effect (named after </a:t>
            </a:r>
            <a:r>
              <a:rPr lang="en-US" sz="2400" b="0" i="0" u="none" strike="noStrike" dirty="0">
                <a:effectLst/>
                <a:latin typeface="Avenir Book" panose="02000503020000020003" pitchFamily="2" charset="0"/>
              </a:rPr>
              <a:t>the scientist Pavel Cherenkov who first identified it</a:t>
            </a:r>
            <a:r>
              <a:rPr lang="en-US" sz="2400" dirty="0">
                <a:latin typeface="Avenir" panose="02000503020000020003" pitchFamily="2" charset="0"/>
              </a:rPr>
              <a:t>) is like the sonic boom of planes when they accelerate to a speed faster than the speed of sound The angle </a:t>
            </a:r>
            <a:r>
              <a:rPr lang="en-US" sz="2400" b="1" dirty="0">
                <a:latin typeface="Symbol" pitchFamily="2" charset="2"/>
                <a:cs typeface="Sylfaen" panose="020F0502020204030204" pitchFamily="34" charset="0"/>
              </a:rPr>
              <a:t>q</a:t>
            </a:r>
            <a:r>
              <a:rPr lang="en-US" sz="2400" dirty="0">
                <a:latin typeface="Avenir" panose="02000503020000020003" pitchFamily="2" charset="0"/>
              </a:rPr>
              <a:t> at which this light is emitted, which depends on the particle's speed and the aerogel's properties, can tell us how fast the particle is moving: cos</a:t>
            </a:r>
            <a:r>
              <a:rPr lang="en-US" sz="2400" dirty="0">
                <a:latin typeface="Symbol" pitchFamily="2" charset="2"/>
                <a:cs typeface="Sylfaen" panose="020F0502020204030204" pitchFamily="34" charset="0"/>
              </a:rPr>
              <a:t> </a:t>
            </a:r>
            <a:r>
              <a:rPr lang="en-US" sz="2400" b="1" dirty="0">
                <a:latin typeface="Symbol" pitchFamily="2" charset="2"/>
                <a:cs typeface="Sylfaen" panose="020F0502020204030204" pitchFamily="34" charset="0"/>
              </a:rPr>
              <a:t>q</a:t>
            </a:r>
            <a:r>
              <a:rPr lang="en-US" sz="2400" dirty="0">
                <a:latin typeface="Symbol" pitchFamily="2" charset="2"/>
                <a:cs typeface="Sylfaen" panose="020F0502020204030204" pitchFamily="34" charset="0"/>
              </a:rPr>
              <a:t> </a:t>
            </a:r>
            <a:r>
              <a:rPr lang="en-US" sz="2400" dirty="0">
                <a:latin typeface="Avenir" panose="02000503020000020003" pitchFamily="2" charset="0"/>
              </a:rPr>
              <a:t>=</a:t>
            </a:r>
            <a:r>
              <a:rPr lang="en-US" sz="2400" b="1" dirty="0">
                <a:latin typeface="Avenir" panose="02000503020000020003" pitchFamily="2" charset="0"/>
              </a:rPr>
              <a:t>c</a:t>
            </a:r>
            <a:r>
              <a:rPr lang="en-US" sz="2400" dirty="0">
                <a:latin typeface="Avenir" panose="02000503020000020003" pitchFamily="2" charset="0"/>
              </a:rPr>
              <a:t> /</a:t>
            </a:r>
            <a:r>
              <a:rPr lang="en-US" sz="2400" b="1" dirty="0" err="1">
                <a:latin typeface="Avenir" panose="02000503020000020003" pitchFamily="2" charset="0"/>
              </a:rPr>
              <a:t>nv</a:t>
            </a:r>
            <a:r>
              <a:rPr lang="en-US" sz="2400" dirty="0">
                <a:latin typeface="Avenir" panose="02000503020000020003" pitchFamily="2" charset="0"/>
              </a:rPr>
              <a:t>​, where </a:t>
            </a:r>
            <a:r>
              <a:rPr lang="en-US" sz="2400" b="1" dirty="0">
                <a:latin typeface="Avenir" panose="02000503020000020003" pitchFamily="2" charset="0"/>
              </a:rPr>
              <a:t>c</a:t>
            </a:r>
            <a:r>
              <a:rPr lang="en-US" sz="2400" dirty="0">
                <a:latin typeface="Avenir" panose="02000503020000020003" pitchFamily="2" charset="0"/>
              </a:rPr>
              <a:t>=186,000 miles per second is the speed of light, </a:t>
            </a:r>
            <a:r>
              <a:rPr lang="en-US" sz="2400" b="1" dirty="0">
                <a:latin typeface="Avenir" panose="02000503020000020003" pitchFamily="2" charset="0"/>
              </a:rPr>
              <a:t>n</a:t>
            </a:r>
            <a:r>
              <a:rPr lang="en-US" sz="2400" dirty="0">
                <a:latin typeface="Avenir" panose="02000503020000020003" pitchFamily="2" charset="0"/>
              </a:rPr>
              <a:t> is the refractive index of the aerogel, and </a:t>
            </a:r>
            <a:r>
              <a:rPr lang="en-US" sz="2400" b="1" dirty="0">
                <a:latin typeface="Avenir" panose="02000503020000020003" pitchFamily="2" charset="0"/>
              </a:rPr>
              <a:t>v</a:t>
            </a:r>
            <a:r>
              <a:rPr lang="en-US" sz="2400" dirty="0">
                <a:latin typeface="Avenir" panose="02000503020000020003" pitchFamily="2" charset="0"/>
              </a:rPr>
              <a:t> is the velocity of the particle. The RICH detector measures </a:t>
            </a:r>
            <a:r>
              <a:rPr lang="en-US" sz="2400" b="1" dirty="0">
                <a:latin typeface="Symbol" pitchFamily="2" charset="2"/>
                <a:cs typeface="Sylfaen" panose="020F0502020204030204" pitchFamily="34" charset="0"/>
              </a:rPr>
              <a:t>q </a:t>
            </a:r>
            <a:r>
              <a:rPr lang="en-US" sz="2400" dirty="0">
                <a:latin typeface="Avenir" panose="02000503020000020003" pitchFamily="2" charset="0"/>
              </a:rPr>
              <a:t>with high precision. By analyzing this angle and the particle's momentum, scientists can identify the type of particle, distinguishing between a pion, a kaon, or a proton.</a:t>
            </a:r>
          </a:p>
        </p:txBody>
      </p:sp>
      <p:pic>
        <p:nvPicPr>
          <p:cNvPr id="31" name="Picture 30">
            <a:extLst>
              <a:ext uri="{FF2B5EF4-FFF2-40B4-BE49-F238E27FC236}">
                <a16:creationId xmlns:a16="http://schemas.microsoft.com/office/drawing/2014/main" id="{D359F7D6-C696-FA4B-B8DA-B57677312679}"/>
              </a:ext>
            </a:extLst>
          </p:cNvPr>
          <p:cNvPicPr>
            <a:picLocks noChangeAspect="1"/>
          </p:cNvPicPr>
          <p:nvPr/>
        </p:nvPicPr>
        <p:blipFill rotWithShape="1">
          <a:blip r:embed="rId16">
            <a:extLst>
              <a:ext uri="{28A0092B-C50C-407E-A947-70E740481C1C}">
                <a14:useLocalDpi xmlns:a14="http://schemas.microsoft.com/office/drawing/2010/main" val="0"/>
              </a:ext>
            </a:extLst>
          </a:blip>
          <a:srcRect l="2170" r="4035"/>
          <a:stretch/>
        </p:blipFill>
        <p:spPr>
          <a:xfrm>
            <a:off x="23437850" y="5183056"/>
            <a:ext cx="6574320" cy="5756957"/>
          </a:xfrm>
          <a:prstGeom prst="rect">
            <a:avLst/>
          </a:prstGeom>
        </p:spPr>
      </p:pic>
      <p:pic>
        <p:nvPicPr>
          <p:cNvPr id="33" name="Picture 32">
            <a:extLst>
              <a:ext uri="{FF2B5EF4-FFF2-40B4-BE49-F238E27FC236}">
                <a16:creationId xmlns:a16="http://schemas.microsoft.com/office/drawing/2014/main" id="{179E5E3A-863C-2541-9E2D-612F05CFC92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26645" y="9962967"/>
            <a:ext cx="8109751" cy="4782429"/>
          </a:xfrm>
          <a:prstGeom prst="rect">
            <a:avLst/>
          </a:prstGeom>
        </p:spPr>
      </p:pic>
      <p:sp>
        <p:nvSpPr>
          <p:cNvPr id="103" name="TextBox 102">
            <a:extLst>
              <a:ext uri="{FF2B5EF4-FFF2-40B4-BE49-F238E27FC236}">
                <a16:creationId xmlns:a16="http://schemas.microsoft.com/office/drawing/2014/main" id="{E301FE64-312C-6044-BAA3-3D78D6017C5A}"/>
              </a:ext>
            </a:extLst>
          </p:cNvPr>
          <p:cNvSpPr txBox="1"/>
          <p:nvPr/>
        </p:nvSpPr>
        <p:spPr>
          <a:xfrm>
            <a:off x="287380" y="25713271"/>
            <a:ext cx="587680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Valery </a:t>
            </a:r>
            <a:r>
              <a:rPr lang="en-US" dirty="0" err="1">
                <a:latin typeface="Avenir" panose="02000503020000020003" pitchFamily="2" charset="0"/>
              </a:rPr>
              <a:t>Kubarovsky</a:t>
            </a:r>
            <a:r>
              <a:rPr lang="en-US" dirty="0">
                <a:latin typeface="Avenir" panose="02000503020000020003" pitchFamily="2" charset="0"/>
              </a:rPr>
              <a:t> near the RICH photo-matrix, which includes 391 photomultipliers worth $1 million. </a:t>
            </a:r>
          </a:p>
        </p:txBody>
      </p:sp>
      <p:pic>
        <p:nvPicPr>
          <p:cNvPr id="35" name="Picture 34">
            <a:extLst>
              <a:ext uri="{FF2B5EF4-FFF2-40B4-BE49-F238E27FC236}">
                <a16:creationId xmlns:a16="http://schemas.microsoft.com/office/drawing/2014/main" id="{1AEB1865-D7DE-B34C-8161-AB69187BD57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216524" y="36762955"/>
            <a:ext cx="7360742" cy="5205325"/>
          </a:xfrm>
          <a:prstGeom prst="rect">
            <a:avLst/>
          </a:prstGeom>
        </p:spPr>
      </p:pic>
      <p:sp>
        <p:nvSpPr>
          <p:cNvPr id="105" name="TextBox 104">
            <a:extLst>
              <a:ext uri="{FF2B5EF4-FFF2-40B4-BE49-F238E27FC236}">
                <a16:creationId xmlns:a16="http://schemas.microsoft.com/office/drawing/2014/main" id="{A8A9B3F1-5B94-5F47-8BF9-360DB22FFB0C}"/>
              </a:ext>
            </a:extLst>
          </p:cNvPr>
          <p:cNvSpPr txBox="1"/>
          <p:nvPr/>
        </p:nvSpPr>
        <p:spPr>
          <a:xfrm>
            <a:off x="11747920" y="25452259"/>
            <a:ext cx="6584530"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The last picture of the inside of RICH before covering it up and make it 100% light tight: not even one single photon from daylight is getting inside the box.</a:t>
            </a:r>
          </a:p>
        </p:txBody>
      </p:sp>
      <p:sp>
        <p:nvSpPr>
          <p:cNvPr id="107" name="TextBox 106">
            <a:extLst>
              <a:ext uri="{FF2B5EF4-FFF2-40B4-BE49-F238E27FC236}">
                <a16:creationId xmlns:a16="http://schemas.microsoft.com/office/drawing/2014/main" id="{92DBDC06-9059-2F4D-912F-67D701769AA6}"/>
              </a:ext>
            </a:extLst>
          </p:cNvPr>
          <p:cNvSpPr txBox="1"/>
          <p:nvPr/>
        </p:nvSpPr>
        <p:spPr>
          <a:xfrm>
            <a:off x="6277287" y="30971516"/>
            <a:ext cx="5379697"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All RICH mirrors installed in the frame. </a:t>
            </a:r>
          </a:p>
        </p:txBody>
      </p:sp>
      <p:pic>
        <p:nvPicPr>
          <p:cNvPr id="41" name="Picture 40">
            <a:extLst>
              <a:ext uri="{FF2B5EF4-FFF2-40B4-BE49-F238E27FC236}">
                <a16:creationId xmlns:a16="http://schemas.microsoft.com/office/drawing/2014/main" id="{B3DAD76A-1C11-F04C-9D77-DD449CDF185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697378" y="31644064"/>
            <a:ext cx="6389258" cy="4089493"/>
          </a:xfrm>
          <a:prstGeom prst="rect">
            <a:avLst/>
          </a:prstGeom>
        </p:spPr>
      </p:pic>
      <p:sp>
        <p:nvSpPr>
          <p:cNvPr id="108" name="TextBox 107">
            <a:extLst>
              <a:ext uri="{FF2B5EF4-FFF2-40B4-BE49-F238E27FC236}">
                <a16:creationId xmlns:a16="http://schemas.microsoft.com/office/drawing/2014/main" id="{B324A360-0949-8B47-B5F4-8CB268897F6B}"/>
              </a:ext>
            </a:extLst>
          </p:cNvPr>
          <p:cNvSpPr txBox="1"/>
          <p:nvPr/>
        </p:nvSpPr>
        <p:spPr>
          <a:xfrm>
            <a:off x="5327945" y="19430401"/>
            <a:ext cx="3170757"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Two photo-sensors, each 64 pixels.</a:t>
            </a:r>
          </a:p>
        </p:txBody>
      </p:sp>
      <p:sp>
        <p:nvSpPr>
          <p:cNvPr id="4" name="Freeform 3">
            <a:extLst>
              <a:ext uri="{FF2B5EF4-FFF2-40B4-BE49-F238E27FC236}">
                <a16:creationId xmlns:a16="http://schemas.microsoft.com/office/drawing/2014/main" id="{82BBE7DB-AE0A-824B-BC3C-8E7C94488914}"/>
              </a:ext>
            </a:extLst>
          </p:cNvPr>
          <p:cNvSpPr/>
          <p:nvPr/>
        </p:nvSpPr>
        <p:spPr>
          <a:xfrm>
            <a:off x="257346" y="13015143"/>
            <a:ext cx="5590434" cy="339477"/>
          </a:xfrm>
          <a:custGeom>
            <a:avLst/>
            <a:gdLst>
              <a:gd name="connsiteX0" fmla="*/ 5590434 w 5590434"/>
              <a:gd name="connsiteY0" fmla="*/ 0 h 339477"/>
              <a:gd name="connsiteX1" fmla="*/ 0 w 5590434"/>
              <a:gd name="connsiteY1" fmla="*/ 339477 h 339477"/>
            </a:gdLst>
            <a:ahLst/>
            <a:cxnLst>
              <a:cxn ang="0">
                <a:pos x="connsiteX0" y="connsiteY0"/>
              </a:cxn>
              <a:cxn ang="0">
                <a:pos x="connsiteX1" y="connsiteY1"/>
              </a:cxn>
            </a:cxnLst>
            <a:rect l="l" t="t" r="r" b="b"/>
            <a:pathLst>
              <a:path w="5590434" h="339477">
                <a:moveTo>
                  <a:pt x="5590434" y="0"/>
                </a:moveTo>
                <a:lnTo>
                  <a:pt x="0" y="339477"/>
                </a:ln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4D24E4-84B0-978D-9D7A-C610C0E21F90}"/>
              </a:ext>
            </a:extLst>
          </p:cNvPr>
          <p:cNvPicPr>
            <a:picLocks noChangeAspect="1"/>
          </p:cNvPicPr>
          <p:nvPr/>
        </p:nvPicPr>
        <p:blipFill rotWithShape="1">
          <a:blip r:embed="rId20">
            <a:extLst>
              <a:ext uri="{28A0092B-C50C-407E-A947-70E740481C1C}">
                <a14:useLocalDpi xmlns:a14="http://schemas.microsoft.com/office/drawing/2010/main" val="0"/>
              </a:ext>
            </a:extLst>
          </a:blip>
          <a:srcRect r="3854"/>
          <a:stretch/>
        </p:blipFill>
        <p:spPr>
          <a:xfrm>
            <a:off x="14598650" y="12557642"/>
            <a:ext cx="11133430" cy="6216965"/>
          </a:xfrm>
          <a:prstGeom prst="rect">
            <a:avLst/>
          </a:prstGeom>
        </p:spPr>
      </p:pic>
      <p:pic>
        <p:nvPicPr>
          <p:cNvPr id="8" name="Picture 7">
            <a:extLst>
              <a:ext uri="{FF2B5EF4-FFF2-40B4-BE49-F238E27FC236}">
                <a16:creationId xmlns:a16="http://schemas.microsoft.com/office/drawing/2014/main" id="{C89C75C0-5AC3-8FE1-5EA8-03AE6299990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88364" y="21329421"/>
            <a:ext cx="5844477" cy="4383358"/>
          </a:xfrm>
          <a:prstGeom prst="rect">
            <a:avLst/>
          </a:prstGeom>
        </p:spPr>
      </p:pic>
      <p:pic>
        <p:nvPicPr>
          <p:cNvPr id="10" name="Picture 9">
            <a:extLst>
              <a:ext uri="{FF2B5EF4-FFF2-40B4-BE49-F238E27FC236}">
                <a16:creationId xmlns:a16="http://schemas.microsoft.com/office/drawing/2014/main" id="{C0C119D2-E91E-6F19-BBCB-38AF36588A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746096" y="26411882"/>
            <a:ext cx="6512780" cy="4294336"/>
          </a:xfrm>
          <a:prstGeom prst="rect">
            <a:avLst/>
          </a:prstGeom>
        </p:spPr>
      </p:pic>
      <p:pic>
        <p:nvPicPr>
          <p:cNvPr id="13" name="Picture 12">
            <a:extLst>
              <a:ext uri="{FF2B5EF4-FFF2-40B4-BE49-F238E27FC236}">
                <a16:creationId xmlns:a16="http://schemas.microsoft.com/office/drawing/2014/main" id="{3E0D4C61-6E25-F647-0AAA-895DE2F59A0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5400000">
            <a:off x="17344823" y="22472927"/>
            <a:ext cx="8613915" cy="6460436"/>
          </a:xfrm>
          <a:prstGeom prst="rect">
            <a:avLst/>
          </a:prstGeom>
        </p:spPr>
      </p:pic>
      <p:pic>
        <p:nvPicPr>
          <p:cNvPr id="14" name="Picture 13">
            <a:extLst>
              <a:ext uri="{FF2B5EF4-FFF2-40B4-BE49-F238E27FC236}">
                <a16:creationId xmlns:a16="http://schemas.microsoft.com/office/drawing/2014/main" id="{48B1BDE9-3E3C-604E-5D96-1B7A7B89D4B4}"/>
              </a:ext>
            </a:extLst>
          </p:cNvPr>
          <p:cNvPicPr>
            <a:picLocks noChangeAspect="1"/>
          </p:cNvPicPr>
          <p:nvPr/>
        </p:nvPicPr>
        <p:blipFill rotWithShape="1">
          <a:blip r:embed="rId24">
            <a:extLst>
              <a:ext uri="{28A0092B-C50C-407E-A947-70E740481C1C}">
                <a14:useLocalDpi xmlns:a14="http://schemas.microsoft.com/office/drawing/2010/main" val="0"/>
              </a:ext>
            </a:extLst>
          </a:blip>
          <a:srcRect t="14184"/>
          <a:stretch/>
        </p:blipFill>
        <p:spPr>
          <a:xfrm>
            <a:off x="16204439" y="31474251"/>
            <a:ext cx="7454252" cy="4797684"/>
          </a:xfrm>
          <a:prstGeom prst="rect">
            <a:avLst/>
          </a:prstGeom>
        </p:spPr>
      </p:pic>
      <p:pic>
        <p:nvPicPr>
          <p:cNvPr id="16" name="Picture 15">
            <a:extLst>
              <a:ext uri="{FF2B5EF4-FFF2-40B4-BE49-F238E27FC236}">
                <a16:creationId xmlns:a16="http://schemas.microsoft.com/office/drawing/2014/main" id="{A1E269A8-D728-48F9-165C-667270E1339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204438" y="36459010"/>
            <a:ext cx="7454253" cy="55906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2457</TotalTime>
  <Words>962</Words>
  <Application>Microsoft Macintosh PowerPoint</Application>
  <PresentationFormat>Custom</PresentationFormat>
  <Paragraphs>57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Avenir</vt:lpstr>
      <vt:lpstr>Avenir Book</vt:lpstr>
      <vt:lpstr>Calibri</vt:lpstr>
      <vt:lpstr>Symbol</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274</cp:revision>
  <cp:lastPrinted>2018-04-25T20:58:51Z</cp:lastPrinted>
  <dcterms:created xsi:type="dcterms:W3CDTF">2006-08-16T00:00:00Z</dcterms:created>
  <dcterms:modified xsi:type="dcterms:W3CDTF">2024-05-09T15:43:17Z</dcterms:modified>
</cp:coreProperties>
</file>